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77" r:id="rId5"/>
    <p:sldMasterId id="2147483678" r:id="rId6"/>
  </p:sldMasterIdLst>
  <p:notesMasterIdLst>
    <p:notesMasterId r:id="rId27"/>
  </p:notesMasterIdLst>
  <p:sldIdLst>
    <p:sldId id="256" r:id="rId7"/>
    <p:sldId id="257" r:id="rId8"/>
    <p:sldId id="274" r:id="rId9"/>
    <p:sldId id="283" r:id="rId10"/>
    <p:sldId id="265" r:id="rId11"/>
    <p:sldId id="279" r:id="rId12"/>
    <p:sldId id="271" r:id="rId13"/>
    <p:sldId id="267" r:id="rId14"/>
    <p:sldId id="275" r:id="rId15"/>
    <p:sldId id="276" r:id="rId16"/>
    <p:sldId id="278" r:id="rId17"/>
    <p:sldId id="284" r:id="rId18"/>
    <p:sldId id="277" r:id="rId19"/>
    <p:sldId id="286" r:id="rId20"/>
    <p:sldId id="285" r:id="rId21"/>
    <p:sldId id="264" r:id="rId22"/>
    <p:sldId id="280" r:id="rId23"/>
    <p:sldId id="266" r:id="rId24"/>
    <p:sldId id="281" r:id="rId25"/>
    <p:sldId id="268" r:id="rId26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Happy Monkey" panose="020B0604020202020204" charset="0"/>
      <p:regular r:id="rId40"/>
    </p:embeddedFont>
    <p:embeddedFont>
      <p:font typeface="Londrina Sketch" panose="020B0604020202020204" charset="0"/>
      <p:regular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PT Sans Narrow" panose="020B0506020203020204" pitchFamily="34" charset="0"/>
      <p:regular r:id="rId46"/>
      <p:bold r:id="rId47"/>
    </p:embeddedFont>
    <p:embeddedFont>
      <p:font typeface="Twinkl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4F4"/>
    <a:srgbClr val="E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FEEF69-42BF-4F7F-8992-36E579A8A738}">
  <a:tblStyle styleId="{49FEEF69-42BF-4F7F-8992-36E579A8A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F318AEC-5CEB-48AF-8040-DEED7DA7CA9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F85630D-A866-4162-B0D2-B10CCA91026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967" autoAdjust="0"/>
  </p:normalViewPr>
  <p:slideViewPr>
    <p:cSldViewPr snapToGrid="0">
      <p:cViewPr varScale="1">
        <p:scale>
          <a:sx n="66" d="100"/>
          <a:sy n="66" d="100"/>
        </p:scale>
        <p:origin x="1858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2.fntdata"/><Relationship Id="rId21" Type="http://schemas.openxmlformats.org/officeDocument/2006/relationships/slide" Target="slides/slide15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2.fnt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4.xml"/><Relationship Id="rId41" Type="http://schemas.openxmlformats.org/officeDocument/2006/relationships/font" Target="fonts/font14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RDS Michael [Southern River College]" userId="S::michael.beards@education.wa.edu.au::f9e3ea26-6dd9-4feb-84ad-f5fc9616dbb4" providerId="AD" clId="Web-{D8572AA1-68FF-4B63-8EA8-7E0321FF910D}"/>
    <pc:docChg chg="modSld">
      <pc:chgData name="BEARDS Michael [Southern River College]" userId="S::michael.beards@education.wa.edu.au::f9e3ea26-6dd9-4feb-84ad-f5fc9616dbb4" providerId="AD" clId="Web-{D8572AA1-68FF-4B63-8EA8-7E0321FF910D}" dt="2021-07-18T13:49:46.953" v="1"/>
      <pc:docMkLst>
        <pc:docMk/>
      </pc:docMkLst>
      <pc:sldChg chg="addSp delSp addAnim delAnim">
        <pc:chgData name="BEARDS Michael [Southern River College]" userId="S::michael.beards@education.wa.edu.au::f9e3ea26-6dd9-4feb-84ad-f5fc9616dbb4" providerId="AD" clId="Web-{D8572AA1-68FF-4B63-8EA8-7E0321FF910D}" dt="2021-07-18T13:49:46.953" v="1"/>
        <pc:sldMkLst>
          <pc:docMk/>
          <pc:sldMk cId="3389440541" sldId="284"/>
        </pc:sldMkLst>
        <pc:grpChg chg="add del">
          <ac:chgData name="BEARDS Michael [Southern River College]" userId="S::michael.beards@education.wa.edu.au::f9e3ea26-6dd9-4feb-84ad-f5fc9616dbb4" providerId="AD" clId="Web-{D8572AA1-68FF-4B63-8EA8-7E0321FF910D}" dt="2021-07-18T13:49:46.953" v="1"/>
          <ac:grpSpMkLst>
            <pc:docMk/>
            <pc:sldMk cId="3389440541" sldId="284"/>
            <ac:grpSpMk id="5" creationId="{60B9CB0D-532E-49DD-A63F-5E719315FD95}"/>
          </ac:grpSpMkLst>
        </pc:grpChg>
        <pc:picChg chg="topLvl">
          <ac:chgData name="BEARDS Michael [Southern River College]" userId="S::michael.beards@education.wa.edu.au::f9e3ea26-6dd9-4feb-84ad-f5fc9616dbb4" providerId="AD" clId="Web-{D8572AA1-68FF-4B63-8EA8-7E0321FF910D}" dt="2021-07-18T13:49:46.953" v="1"/>
          <ac:picMkLst>
            <pc:docMk/>
            <pc:sldMk cId="3389440541" sldId="284"/>
            <ac:picMk id="2050" creationId="{D453C70C-A69D-4E91-BF85-AC1ECD270DC6}"/>
          </ac:picMkLst>
        </pc:picChg>
        <pc:picChg chg="topLvl">
          <ac:chgData name="BEARDS Michael [Southern River College]" userId="S::michael.beards@education.wa.edu.au::f9e3ea26-6dd9-4feb-84ad-f5fc9616dbb4" providerId="AD" clId="Web-{D8572AA1-68FF-4B63-8EA8-7E0321FF910D}" dt="2021-07-18T13:49:46.953" v="1"/>
          <ac:picMkLst>
            <pc:docMk/>
            <pc:sldMk cId="3389440541" sldId="284"/>
            <ac:picMk id="2052" creationId="{D5CD221D-DD67-47B2-B231-E3E24638902C}"/>
          </ac:picMkLst>
        </pc:picChg>
        <pc:picChg chg="topLvl">
          <ac:chgData name="BEARDS Michael [Southern River College]" userId="S::michael.beards@education.wa.edu.au::f9e3ea26-6dd9-4feb-84ad-f5fc9616dbb4" providerId="AD" clId="Web-{D8572AA1-68FF-4B63-8EA8-7E0321FF910D}" dt="2021-07-18T13:49:46.953" v="1"/>
          <ac:picMkLst>
            <pc:docMk/>
            <pc:sldMk cId="3389440541" sldId="284"/>
            <ac:picMk id="2054" creationId="{9CE5F79A-4E84-469A-8A31-B34680AEA131}"/>
          </ac:picMkLst>
        </pc:picChg>
        <pc:picChg chg="topLvl">
          <ac:chgData name="BEARDS Michael [Southern River College]" userId="S::michael.beards@education.wa.edu.au::f9e3ea26-6dd9-4feb-84ad-f5fc9616dbb4" providerId="AD" clId="Web-{D8572AA1-68FF-4B63-8EA8-7E0321FF910D}" dt="2021-07-18T13:49:46.953" v="1"/>
          <ac:picMkLst>
            <pc:docMk/>
            <pc:sldMk cId="3389440541" sldId="284"/>
            <ac:picMk id="2056" creationId="{0821428A-CD86-4DC6-ABDA-D386B47C4081}"/>
          </ac:picMkLst>
        </pc:picChg>
        <pc:picChg chg="topLvl">
          <ac:chgData name="BEARDS Michael [Southern River College]" userId="S::michael.beards@education.wa.edu.au::f9e3ea26-6dd9-4feb-84ad-f5fc9616dbb4" providerId="AD" clId="Web-{D8572AA1-68FF-4B63-8EA8-7E0321FF910D}" dt="2021-07-18T13:49:46.953" v="1"/>
          <ac:picMkLst>
            <pc:docMk/>
            <pc:sldMk cId="3389440541" sldId="284"/>
            <ac:picMk id="2058" creationId="{95764440-49F6-4F35-A5F6-2D80AC99D98E}"/>
          </ac:picMkLst>
        </pc:picChg>
        <pc:picChg chg="topLvl">
          <ac:chgData name="BEARDS Michael [Southern River College]" userId="S::michael.beards@education.wa.edu.au::f9e3ea26-6dd9-4feb-84ad-f5fc9616dbb4" providerId="AD" clId="Web-{D8572AA1-68FF-4B63-8EA8-7E0321FF910D}" dt="2021-07-18T13:49:46.953" v="1"/>
          <ac:picMkLst>
            <pc:docMk/>
            <pc:sldMk cId="3389440541" sldId="284"/>
            <ac:picMk id="2060" creationId="{D0752DCB-A181-4A29-B5B1-D974CF18CBCB}"/>
          </ac:picMkLst>
        </pc:picChg>
        <pc:picChg chg="topLvl">
          <ac:chgData name="BEARDS Michael [Southern River College]" userId="S::michael.beards@education.wa.edu.au::f9e3ea26-6dd9-4feb-84ad-f5fc9616dbb4" providerId="AD" clId="Web-{D8572AA1-68FF-4B63-8EA8-7E0321FF910D}" dt="2021-07-18T13:49:46.953" v="1"/>
          <ac:picMkLst>
            <pc:docMk/>
            <pc:sldMk cId="3389440541" sldId="284"/>
            <ac:picMk id="2062" creationId="{1F1EDF47-9CDB-48AD-94B7-602E387B0A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eace7148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eace7148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66b4a42e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66b4a42e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66b4a42e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66b4a42e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f336c5b5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f336c5b5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b="0" i="0" dirty="0">
                <a:solidFill>
                  <a:srgbClr val="3A3A44"/>
                </a:solidFill>
                <a:effectLst/>
                <a:latin typeface="Calibri" panose="020F0502020204030204" pitchFamily="34" charset="0"/>
              </a:rPr>
              <a:t>I would like to begin by acknowledging the </a:t>
            </a:r>
            <a:r>
              <a:rPr lang="en-GB" b="0" i="0" dirty="0" err="1">
                <a:solidFill>
                  <a:srgbClr val="3A3A44"/>
                </a:solidFill>
                <a:effectLst/>
                <a:latin typeface="Calibri" panose="020F0502020204030204" pitchFamily="34" charset="0"/>
              </a:rPr>
              <a:t>Whadjuk</a:t>
            </a:r>
            <a:r>
              <a:rPr lang="en-GB" b="0" i="0" dirty="0">
                <a:solidFill>
                  <a:srgbClr val="3A3A4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b="0" i="0" dirty="0" err="1">
                <a:solidFill>
                  <a:srgbClr val="3A3A44"/>
                </a:solidFill>
                <a:effectLst/>
                <a:latin typeface="Calibri" panose="020F0502020204030204" pitchFamily="34" charset="0"/>
              </a:rPr>
              <a:t>Noongar</a:t>
            </a:r>
            <a:r>
              <a:rPr lang="en-GB" b="0" i="0" dirty="0">
                <a:solidFill>
                  <a:srgbClr val="3A3A44"/>
                </a:solidFill>
                <a:effectLst/>
                <a:latin typeface="Calibri" panose="020F0502020204030204" pitchFamily="34" charset="0"/>
              </a:rPr>
              <a:t> people, Traditional Custodians of the land on which we meet today, and pay my respects to their Elders past and present. I extend that respect to First Nation peoples here today.'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296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Learning Objectives contain </a:t>
            </a:r>
            <a:r>
              <a:rPr lang="en-AU" b="1">
                <a:solidFill>
                  <a:schemeClr val="dk1"/>
                </a:solidFill>
              </a:rPr>
              <a:t>concepts </a:t>
            </a:r>
            <a:r>
              <a:rPr lang="en-AU">
                <a:solidFill>
                  <a:schemeClr val="dk1"/>
                </a:solidFill>
              </a:rPr>
              <a:t>(nouns, big ideas), </a:t>
            </a:r>
            <a:r>
              <a:rPr lang="en-AU" b="1">
                <a:solidFill>
                  <a:schemeClr val="dk1"/>
                </a:solidFill>
              </a:rPr>
              <a:t>skills </a:t>
            </a:r>
            <a:r>
              <a:rPr lang="en-AU">
                <a:solidFill>
                  <a:schemeClr val="dk1"/>
                </a:solidFill>
              </a:rPr>
              <a:t>(verbs, measurable behaviours) and sometimes </a:t>
            </a:r>
            <a:r>
              <a:rPr lang="en-AU" b="1">
                <a:solidFill>
                  <a:schemeClr val="dk1"/>
                </a:solidFill>
              </a:rPr>
              <a:t>context </a:t>
            </a:r>
            <a:r>
              <a:rPr lang="en-AU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●Example: Students will be able to </a:t>
            </a:r>
            <a:r>
              <a:rPr lang="en-AU" b="1">
                <a:solidFill>
                  <a:schemeClr val="dk1"/>
                </a:solidFill>
              </a:rPr>
              <a:t>describe</a:t>
            </a:r>
            <a:r>
              <a:rPr lang="en-AU">
                <a:solidFill>
                  <a:schemeClr val="dk1"/>
                </a:solidFill>
              </a:rPr>
              <a:t> the concept of </a:t>
            </a:r>
            <a:r>
              <a:rPr lang="en-AU" b="1">
                <a:solidFill>
                  <a:schemeClr val="dk1"/>
                </a:solidFill>
              </a:rPr>
              <a:t>density </a:t>
            </a:r>
            <a:r>
              <a:rPr lang="en-AU">
                <a:solidFill>
                  <a:schemeClr val="dk1"/>
                </a:solidFill>
              </a:rPr>
              <a:t>and apply it to </a:t>
            </a:r>
            <a:r>
              <a:rPr lang="en-AU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95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5171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66b4a42e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66b4a42e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66b4a42e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66b4a42e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66b4a42e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66b4a42e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5" name="Google Shape;105;p1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1" name="Google Shape;111;p1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7" name="Google Shape;117;p2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7" name="Google Shape;137;p2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1" name="Google Shape;141;p2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8" name="Google Shape;148;p2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4" name="Google Shape;154;p2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0" name="Google Shape;160;p2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6" name="Google Shape;166;p2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2" name="Google Shape;172;p3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8" name="Google Shape;178;p3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Activate Prior Knowled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17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133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0" name="Google Shape;80;p1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3" name="Google Shape;93;p1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9" r:id="rId3"/>
    <p:sldLayoutId id="214748368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3AC403-0117-46A1-96C3-493815E9CD70}"/>
              </a:ext>
            </a:extLst>
          </p:cNvPr>
          <p:cNvSpPr/>
          <p:nvPr/>
        </p:nvSpPr>
        <p:spPr>
          <a:xfrm>
            <a:off x="7591246" y="4261449"/>
            <a:ext cx="1397480" cy="792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1BB51-36CE-4E1D-B9F4-2E794C54FF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</p:spPr>
      </p:pic>
      <p:sp>
        <p:nvSpPr>
          <p:cNvPr id="187" name="Google Shape;187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winkl" pitchFamily="2" charset="0"/>
              </a:rPr>
              <a:t>W</a:t>
            </a:r>
            <a:r>
              <a:rPr lang="en-AU" dirty="0" err="1">
                <a:latin typeface="Twinkl" pitchFamily="2" charset="0"/>
              </a:rPr>
              <a:t>elcome</a:t>
            </a:r>
            <a:r>
              <a:rPr lang="en-AU" dirty="0">
                <a:latin typeface="Twinkl" pitchFamily="2" charset="0"/>
              </a:rPr>
              <a:t> to Science</a:t>
            </a:r>
            <a:endParaRPr dirty="0">
              <a:latin typeface="Twinkl" pitchFamily="2" charset="0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 dirty="0">
                <a:solidFill>
                  <a:schemeClr val="dk1"/>
                </a:solidFill>
                <a:latin typeface="Twinkl" pitchFamily="2" charset="0"/>
              </a:rPr>
              <a:t>We will identify the </a:t>
            </a:r>
            <a:r>
              <a:rPr lang="en-AU" b="1" dirty="0">
                <a:solidFill>
                  <a:schemeClr val="dk1"/>
                </a:solidFill>
                <a:latin typeface="Twinkl" pitchFamily="2" charset="0"/>
              </a:rPr>
              <a:t>expectations </a:t>
            </a:r>
            <a:r>
              <a:rPr lang="en-AU" dirty="0">
                <a:solidFill>
                  <a:schemeClr val="dk1"/>
                </a:solidFill>
                <a:latin typeface="Twinkl" pitchFamily="2" charset="0"/>
              </a:rPr>
              <a:t>of this classroom </a:t>
            </a:r>
            <a:endParaRPr dirty="0">
              <a:latin typeface="Twinkl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33FEE6-0B60-4350-AE2B-BBAF547CE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Twinkl" pitchFamily="2" charset="0"/>
              </a:rPr>
              <a:t>We will identify</a:t>
            </a:r>
            <a:r>
              <a:rPr lang="en-GB" sz="1600" baseline="-25000" dirty="0">
                <a:latin typeface="Twinkl" pitchFamily="2" charset="0"/>
              </a:rPr>
              <a:t>1</a:t>
            </a:r>
            <a:r>
              <a:rPr lang="en-GB" sz="1600" dirty="0">
                <a:latin typeface="Twinkl" pitchFamily="2" charset="0"/>
              </a:rPr>
              <a:t> the expectations of this classroom </a:t>
            </a:r>
            <a:endParaRPr lang="en-AU" sz="1600" dirty="0"/>
          </a:p>
        </p:txBody>
      </p:sp>
      <p:sp>
        <p:nvSpPr>
          <p:cNvPr id="11" name="Google Shape;108;p18">
            <a:extLst>
              <a:ext uri="{FF2B5EF4-FFF2-40B4-BE49-F238E27FC236}">
                <a16:creationId xmlns:a16="http://schemas.microsoft.com/office/drawing/2014/main" id="{C87964AB-9D81-456E-B155-DFB7024A5A95}"/>
              </a:ext>
            </a:extLst>
          </p:cNvPr>
          <p:cNvSpPr txBox="1">
            <a:spLocks/>
          </p:cNvSpPr>
          <p:nvPr/>
        </p:nvSpPr>
        <p:spPr>
          <a:xfrm>
            <a:off x="572100" y="614050"/>
            <a:ext cx="3537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3600"/>
              <a:buFont typeface="PT Sans Narrow"/>
              <a:buNone/>
              <a:tabLst/>
              <a:defRPr/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Twinkl" pitchFamily="2" charset="0"/>
                <a:sym typeface="PT Sans Narrow"/>
              </a:rPr>
              <a:t>Behaviour</a:t>
            </a:r>
          </a:p>
        </p:txBody>
      </p:sp>
      <p:sp>
        <p:nvSpPr>
          <p:cNvPr id="12" name="Google Shape;109;p18">
            <a:extLst>
              <a:ext uri="{FF2B5EF4-FFF2-40B4-BE49-F238E27FC236}">
                <a16:creationId xmlns:a16="http://schemas.microsoft.com/office/drawing/2014/main" id="{ECF8DF8C-1CB8-4639-96EE-3C0763731C89}"/>
              </a:ext>
            </a:extLst>
          </p:cNvPr>
          <p:cNvSpPr txBox="1">
            <a:spLocks/>
          </p:cNvSpPr>
          <p:nvPr/>
        </p:nvSpPr>
        <p:spPr>
          <a:xfrm>
            <a:off x="572100" y="1310916"/>
            <a:ext cx="4172428" cy="3302700"/>
          </a:xfrm>
          <a:prstGeom prst="rect">
            <a:avLst/>
          </a:prstGeom>
          <a:noFill/>
          <a:ln w="9525" cap="flat" cmpd="sng">
            <a:solidFill>
              <a:srgbClr val="009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Everyone participates in the class, there is no opting out. 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Respect each other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Hands up for questions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Always be prepared</a:t>
            </a:r>
          </a:p>
          <a:p>
            <a:pPr marL="914400" marR="0" lvl="1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"/>
              <a:buAutoNum type="alphaLcPeriod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What you need to take notes</a:t>
            </a:r>
          </a:p>
          <a:p>
            <a:pPr marL="914400" marR="0" lvl="1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200"/>
              <a:buFont typeface="Open Sans"/>
              <a:buAutoNum type="alphaLcPeriod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Homework that is due</a:t>
            </a:r>
          </a:p>
        </p:txBody>
      </p:sp>
      <p:sp>
        <p:nvSpPr>
          <p:cNvPr id="13" name="Google Shape;110;p18">
            <a:extLst>
              <a:ext uri="{FF2B5EF4-FFF2-40B4-BE49-F238E27FC236}">
                <a16:creationId xmlns:a16="http://schemas.microsoft.com/office/drawing/2014/main" id="{9D72F150-F2A9-430D-A5F8-4291E1935AB7}"/>
              </a:ext>
            </a:extLst>
          </p:cNvPr>
          <p:cNvSpPr txBox="1">
            <a:spLocks/>
          </p:cNvSpPr>
          <p:nvPr/>
        </p:nvSpPr>
        <p:spPr>
          <a:xfrm>
            <a:off x="4916350" y="1303898"/>
            <a:ext cx="4172428" cy="3302700"/>
          </a:xfrm>
          <a:prstGeom prst="rect">
            <a:avLst/>
          </a:prstGeom>
          <a:noFill/>
          <a:ln w="9525" cap="flat" cmpd="sng">
            <a:solidFill>
              <a:srgbClr val="009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Complete assigned work and submit on time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If you missed a class, it is your responsibility to catch up on what you missed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If you need help, you only have to ask either in class, after class or email your teacher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695D46"/>
              </a:solidFill>
              <a:effectLst/>
              <a:uLnTx/>
              <a:uFillTx/>
              <a:latin typeface="Twinkl" pitchFamily="2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695D46"/>
              </a:solidFill>
              <a:effectLst/>
              <a:uLnTx/>
              <a:uFillTx/>
              <a:latin typeface="Twinkl" pitchFamily="2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695D46"/>
              </a:solidFill>
              <a:effectLst/>
              <a:uLnTx/>
              <a:uFillTx/>
              <a:latin typeface="Twinkl" pitchFamily="2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695D46"/>
              </a:solidFill>
              <a:effectLst/>
              <a:uLnTx/>
              <a:uFillTx/>
              <a:latin typeface="Twinkl" pitchFamily="2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95D46"/>
              </a:buClr>
              <a:buSzPts val="1400"/>
              <a:buFont typeface="Open Sans"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695D46"/>
              </a:solidFill>
              <a:effectLst/>
              <a:uLnTx/>
              <a:uFillTx/>
              <a:latin typeface="Twinkl" pitchFamily="2" charset="0"/>
              <a:sym typeface="Open Sans"/>
            </a:endParaRPr>
          </a:p>
        </p:txBody>
      </p:sp>
      <p:sp>
        <p:nvSpPr>
          <p:cNvPr id="14" name="Google Shape;111;p18">
            <a:extLst>
              <a:ext uri="{FF2B5EF4-FFF2-40B4-BE49-F238E27FC236}">
                <a16:creationId xmlns:a16="http://schemas.microsoft.com/office/drawing/2014/main" id="{C9BB4658-78A2-4D17-9B74-9A1FA32C9A7A}"/>
              </a:ext>
            </a:extLst>
          </p:cNvPr>
          <p:cNvSpPr txBox="1">
            <a:spLocks/>
          </p:cNvSpPr>
          <p:nvPr/>
        </p:nvSpPr>
        <p:spPr>
          <a:xfrm>
            <a:off x="4916350" y="603516"/>
            <a:ext cx="3537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3600"/>
              <a:buFont typeface="PT Sans Narrow"/>
              <a:buNone/>
              <a:tabLst/>
              <a:defRPr/>
            </a:pPr>
            <a:r>
              <a:rPr kumimoji="0" lang="en-AU" sz="36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Twinkl" pitchFamily="2" charset="0"/>
                <a:sym typeface="PT Sans Narrow"/>
              </a:rPr>
              <a:t>Responsibility</a:t>
            </a:r>
          </a:p>
        </p:txBody>
      </p:sp>
    </p:spTree>
    <p:extLst>
      <p:ext uri="{BB962C8B-B14F-4D97-AF65-F5344CB8AC3E}">
        <p14:creationId xmlns:p14="http://schemas.microsoft.com/office/powerpoint/2010/main" val="53216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33FEE6-0B60-4350-AE2B-BBAF547CE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Twinkl" pitchFamily="2" charset="0"/>
              </a:rPr>
              <a:t>We will identify</a:t>
            </a:r>
            <a:r>
              <a:rPr lang="en-GB" sz="1600" baseline="-25000" dirty="0">
                <a:latin typeface="Twinkl" pitchFamily="2" charset="0"/>
              </a:rPr>
              <a:t>1</a:t>
            </a:r>
            <a:r>
              <a:rPr lang="en-GB" sz="1600" dirty="0">
                <a:latin typeface="Twinkl" pitchFamily="2" charset="0"/>
              </a:rPr>
              <a:t> the expectations of this classroom </a:t>
            </a:r>
            <a:endParaRPr lang="en-AU" sz="1600" dirty="0"/>
          </a:p>
        </p:txBody>
      </p:sp>
      <p:sp>
        <p:nvSpPr>
          <p:cNvPr id="10" name="Google Shape;117;p19">
            <a:extLst>
              <a:ext uri="{FF2B5EF4-FFF2-40B4-BE49-F238E27FC236}">
                <a16:creationId xmlns:a16="http://schemas.microsoft.com/office/drawing/2014/main" id="{72696CEF-5226-4C30-BED8-64D25F546201}"/>
              </a:ext>
            </a:extLst>
          </p:cNvPr>
          <p:cNvSpPr txBox="1">
            <a:spLocks/>
          </p:cNvSpPr>
          <p:nvPr/>
        </p:nvSpPr>
        <p:spPr>
          <a:xfrm>
            <a:off x="572100" y="753600"/>
            <a:ext cx="3905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3600"/>
              <a:buFont typeface="PT Sans Narrow"/>
              <a:buNone/>
              <a:tabLst/>
              <a:defRPr/>
            </a:pPr>
            <a:r>
              <a:rPr kumimoji="0" lang="en-AU" sz="32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Twinkl" pitchFamily="2" charset="0"/>
                <a:sym typeface="PT Sans Narrow"/>
              </a:rPr>
              <a:t>Start of the lesson</a:t>
            </a:r>
          </a:p>
        </p:txBody>
      </p:sp>
      <p:sp>
        <p:nvSpPr>
          <p:cNvPr id="12" name="Google Shape;118;p19">
            <a:extLst>
              <a:ext uri="{FF2B5EF4-FFF2-40B4-BE49-F238E27FC236}">
                <a16:creationId xmlns:a16="http://schemas.microsoft.com/office/drawing/2014/main" id="{A3794E3C-D697-4B5A-91DE-F273070CA286}"/>
              </a:ext>
            </a:extLst>
          </p:cNvPr>
          <p:cNvSpPr txBox="1">
            <a:spLocks/>
          </p:cNvSpPr>
          <p:nvPr/>
        </p:nvSpPr>
        <p:spPr>
          <a:xfrm>
            <a:off x="572099" y="1574750"/>
            <a:ext cx="6906387" cy="2815150"/>
          </a:xfrm>
          <a:prstGeom prst="rect">
            <a:avLst/>
          </a:prstGeom>
          <a:noFill/>
          <a:ln w="9525" cap="flat" cmpd="sng">
            <a:solidFill>
              <a:srgbClr val="0096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Line up at the door before class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Collect what you need from your bag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lang="en-GB" sz="2800" dirty="0">
                <a:solidFill>
                  <a:schemeClr val="tx1"/>
                </a:solidFill>
                <a:latin typeface="Twinkl" pitchFamily="2" charset="0"/>
              </a:rPr>
              <a:t>Put your bag </a:t>
            </a:r>
            <a:r>
              <a:rPr lang="en-GB" sz="2800" b="1" dirty="0">
                <a:solidFill>
                  <a:schemeClr val="tx1"/>
                </a:solidFill>
                <a:latin typeface="Twinkl" pitchFamily="2" charset="0"/>
              </a:rPr>
              <a:t>in </a:t>
            </a:r>
            <a:r>
              <a:rPr lang="en-GB" sz="2800" dirty="0">
                <a:solidFill>
                  <a:schemeClr val="tx1"/>
                </a:solidFill>
                <a:latin typeface="Twinkl" pitchFamily="2" charset="0"/>
              </a:rPr>
              <a:t>a bag cubby 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inkl" pitchFamily="2" charset="0"/>
              <a:sym typeface="Open Sans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Sit in your assigned seat </a:t>
            </a:r>
            <a:endParaRPr lang="en-GB" sz="2800" dirty="0">
              <a:solidFill>
                <a:schemeClr val="tx1"/>
              </a:solidFill>
              <a:latin typeface="Twinkl" pitchFamily="2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AutoNum type="arabicPeriod"/>
              <a:tabLst/>
              <a:defRPr/>
            </a:pPr>
            <a:r>
              <a:rPr lang="en-GB" sz="2800" dirty="0">
                <a:solidFill>
                  <a:schemeClr val="tx1"/>
                </a:solidFill>
                <a:latin typeface="Twinkl" pitchFamily="2" charset="0"/>
              </a:rPr>
              <a:t>S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inkl" pitchFamily="2" charset="0"/>
                <a:sym typeface="Open Sans"/>
              </a:rPr>
              <a:t>tart your DO NOW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None/>
              <a:tabLst/>
              <a:defRPr/>
            </a:pP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695D46"/>
              </a:solidFill>
              <a:effectLst/>
              <a:uLnTx/>
              <a:uFillTx/>
              <a:latin typeface="Twinkl" pitchFamily="2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95D46"/>
              </a:buClr>
              <a:buSzPts val="1400"/>
              <a:buFont typeface="Open Sans"/>
              <a:buNone/>
              <a:tabLst/>
              <a:defRPr/>
            </a:pP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695D46"/>
              </a:solidFill>
              <a:effectLst/>
              <a:uLnTx/>
              <a:uFillTx/>
              <a:latin typeface="Twinkl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0822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33FEE6-0B60-4350-AE2B-BBAF547CE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Twinkl" pitchFamily="2" charset="0"/>
              </a:rPr>
              <a:t>We will identify</a:t>
            </a:r>
            <a:r>
              <a:rPr lang="en-GB" sz="1600" baseline="-25000" dirty="0">
                <a:latin typeface="Twinkl" pitchFamily="2" charset="0"/>
              </a:rPr>
              <a:t>1</a:t>
            </a:r>
            <a:r>
              <a:rPr lang="en-GB" sz="1600" dirty="0">
                <a:latin typeface="Twinkl" pitchFamily="2" charset="0"/>
              </a:rPr>
              <a:t> the expectations of this classroom </a:t>
            </a:r>
            <a:endParaRPr lang="en-AU" sz="1600" dirty="0"/>
          </a:p>
        </p:txBody>
      </p:sp>
      <p:sp>
        <p:nvSpPr>
          <p:cNvPr id="10" name="Google Shape;117;p19">
            <a:extLst>
              <a:ext uri="{FF2B5EF4-FFF2-40B4-BE49-F238E27FC236}">
                <a16:creationId xmlns:a16="http://schemas.microsoft.com/office/drawing/2014/main" id="{72696CEF-5226-4C30-BED8-64D25F546201}"/>
              </a:ext>
            </a:extLst>
          </p:cNvPr>
          <p:cNvSpPr txBox="1">
            <a:spLocks/>
          </p:cNvSpPr>
          <p:nvPr/>
        </p:nvSpPr>
        <p:spPr>
          <a:xfrm>
            <a:off x="572099" y="753600"/>
            <a:ext cx="7869771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3600"/>
              <a:buFont typeface="PT Sans Narrow"/>
              <a:buNone/>
              <a:tabLst/>
              <a:defRPr/>
            </a:pPr>
            <a:r>
              <a:rPr kumimoji="0" lang="en-AU" sz="32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Twinkl" pitchFamily="2" charset="0"/>
                <a:sym typeface="PT Sans Narrow"/>
              </a:rPr>
              <a:t>What will you need for Science? </a:t>
            </a:r>
          </a:p>
        </p:txBody>
      </p:sp>
      <p:pic>
        <p:nvPicPr>
          <p:cNvPr id="2050" name="Picture 2" descr="Custom Pens | Order Customized Pens for Business – Bannerbuzz.com.au">
            <a:extLst>
              <a:ext uri="{FF2B5EF4-FFF2-40B4-BE49-F238E27FC236}">
                <a16:creationId xmlns:a16="http://schemas.microsoft.com/office/drawing/2014/main" id="{D453C70C-A69D-4E91-BF85-AC1ECD27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9" y="1471433"/>
            <a:ext cx="1877105" cy="17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Lost Art of the No. 1 Pencil – pencils and other things">
            <a:extLst>
              <a:ext uri="{FF2B5EF4-FFF2-40B4-BE49-F238E27FC236}">
                <a16:creationId xmlns:a16="http://schemas.microsoft.com/office/drawing/2014/main" id="{D5CD221D-DD67-47B2-B231-E3E24638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9" y="3406017"/>
            <a:ext cx="2615881" cy="14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rge Eraser | Officeworks">
            <a:extLst>
              <a:ext uri="{FF2B5EF4-FFF2-40B4-BE49-F238E27FC236}">
                <a16:creationId xmlns:a16="http://schemas.microsoft.com/office/drawing/2014/main" id="{9CE5F79A-4E84-469A-8A31-B34680AEA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0" y="1677971"/>
            <a:ext cx="1296259" cy="12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k Office School bulk Stationery Supplies Sydney Brisbane Melbourne 2021  Diaries savings and specials">
            <a:extLst>
              <a:ext uri="{FF2B5EF4-FFF2-40B4-BE49-F238E27FC236}">
                <a16:creationId xmlns:a16="http://schemas.microsoft.com/office/drawing/2014/main" id="{0821428A-CD86-4DC6-ABDA-D386B47C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980" y="4404897"/>
            <a:ext cx="4876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ishop | CALCULATOR FX82AUPLUSII SCIENTIFIC CASIO FX82AUPLUS">
            <a:extLst>
              <a:ext uri="{FF2B5EF4-FFF2-40B4-BE49-F238E27FC236}">
                <a16:creationId xmlns:a16="http://schemas.microsoft.com/office/drawing/2014/main" id="{95764440-49F6-4F35-A5F6-2D80AC99D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/>
          <a:stretch/>
        </p:blipFill>
        <p:spPr bwMode="auto">
          <a:xfrm>
            <a:off x="3799376" y="2459880"/>
            <a:ext cx="1415216" cy="18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arbig A3 Document Wallet Slimpick Blue | Officeworks">
            <a:extLst>
              <a:ext uri="{FF2B5EF4-FFF2-40B4-BE49-F238E27FC236}">
                <a16:creationId xmlns:a16="http://schemas.microsoft.com/office/drawing/2014/main" id="{D0752DCB-A181-4A29-B5B1-D974CF18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578" y="583561"/>
            <a:ext cx="1699395" cy="169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OLYMPIC/TUDOR EXERCISE BOOK A4 96P 8mm Ruled E896 140750 / 00409 -  Melbourne Office Supplies">
            <a:extLst>
              <a:ext uri="{FF2B5EF4-FFF2-40B4-BE49-F238E27FC236}">
                <a16:creationId xmlns:a16="http://schemas.microsoft.com/office/drawing/2014/main" id="{1F1EDF47-9CDB-48AD-94B7-602E387B0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84" y="2326100"/>
            <a:ext cx="1622182" cy="162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5C3AC-9405-47A4-A13D-02AABC917897}"/>
              </a:ext>
            </a:extLst>
          </p:cNvPr>
          <p:cNvSpPr txBox="1"/>
          <p:nvPr/>
        </p:nvSpPr>
        <p:spPr>
          <a:xfrm>
            <a:off x="6969530" y="275784"/>
            <a:ext cx="2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F6C00"/>
                </a:solidFill>
                <a:latin typeface="Avenir Next LT Pro" panose="020B0504020202020204" pitchFamily="34" charset="0"/>
              </a:rPr>
              <a:t>▼ </a:t>
            </a:r>
            <a:r>
              <a:rPr lang="en-GB" b="1" dirty="0">
                <a:solidFill>
                  <a:srgbClr val="EF6C00"/>
                </a:solidFill>
                <a:latin typeface="Twinkl" pitchFamily="2" charset="0"/>
              </a:rPr>
              <a:t>Kept in Classroom </a:t>
            </a:r>
            <a:r>
              <a:rPr lang="en-GB" b="1" dirty="0">
                <a:solidFill>
                  <a:srgbClr val="EF6C00"/>
                </a:solidFill>
                <a:latin typeface="Avenir Next LT Pro" panose="020B0504020202020204" pitchFamily="34" charset="0"/>
              </a:rPr>
              <a:t>▼</a:t>
            </a:r>
            <a:r>
              <a:rPr lang="en-GB" b="1" dirty="0">
                <a:solidFill>
                  <a:srgbClr val="EF6C00"/>
                </a:solidFill>
                <a:latin typeface="Twinkl" pitchFamily="2" charset="0"/>
              </a:rPr>
              <a:t> </a:t>
            </a:r>
            <a:endParaRPr lang="en-AU" b="1" dirty="0">
              <a:solidFill>
                <a:srgbClr val="EF6C00"/>
              </a:solidFill>
              <a:latin typeface="Twinkl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7DE40-88D2-44BB-8D7E-CAD76420A1A8}"/>
              </a:ext>
            </a:extLst>
          </p:cNvPr>
          <p:cNvSpPr/>
          <p:nvPr/>
        </p:nvSpPr>
        <p:spPr>
          <a:xfrm>
            <a:off x="6969530" y="151774"/>
            <a:ext cx="2078970" cy="39630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4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33FEE6-0B60-4350-AE2B-BBAF547CE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Twinkl" pitchFamily="2" charset="0"/>
              </a:rPr>
              <a:t>We will identify</a:t>
            </a:r>
            <a:r>
              <a:rPr lang="en-GB" sz="1600" baseline="-25000" dirty="0">
                <a:latin typeface="Twinkl" pitchFamily="2" charset="0"/>
              </a:rPr>
              <a:t>1</a:t>
            </a:r>
            <a:r>
              <a:rPr lang="en-GB" sz="1600" dirty="0">
                <a:latin typeface="Twinkl" pitchFamily="2" charset="0"/>
              </a:rPr>
              <a:t> the expectations of this classroom </a:t>
            </a:r>
            <a:endParaRPr lang="en-AU" sz="1600" dirty="0"/>
          </a:p>
        </p:txBody>
      </p:sp>
      <p:sp>
        <p:nvSpPr>
          <p:cNvPr id="11" name="Google Shape;108;p18">
            <a:extLst>
              <a:ext uri="{FF2B5EF4-FFF2-40B4-BE49-F238E27FC236}">
                <a16:creationId xmlns:a16="http://schemas.microsoft.com/office/drawing/2014/main" id="{C87964AB-9D81-456E-B155-DFB7024A5A95}"/>
              </a:ext>
            </a:extLst>
          </p:cNvPr>
          <p:cNvSpPr txBox="1">
            <a:spLocks/>
          </p:cNvSpPr>
          <p:nvPr/>
        </p:nvSpPr>
        <p:spPr>
          <a:xfrm>
            <a:off x="572100" y="614050"/>
            <a:ext cx="84764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3600"/>
              <a:buFont typeface="PT Sans Narrow"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Twinkl" pitchFamily="2" charset="0"/>
                <a:sym typeface="PT Sans Narrow"/>
              </a:rPr>
              <a:t>Ms Alex’s Motto: GROWTH MINDSET </a:t>
            </a:r>
            <a:endParaRPr kumimoji="0" lang="en-AU" sz="3600" b="1" i="0" u="none" strike="noStrike" kern="0" cap="none" spc="0" normalizeH="0" baseline="0" noProof="0" dirty="0">
              <a:ln>
                <a:noFill/>
              </a:ln>
              <a:solidFill>
                <a:srgbClr val="EF6C00"/>
              </a:solidFill>
              <a:effectLst/>
              <a:uLnTx/>
              <a:uFillTx/>
              <a:latin typeface="Twinkl" pitchFamily="2" charset="0"/>
              <a:sym typeface="PT Sans Narrow"/>
            </a:endParaRPr>
          </a:p>
        </p:txBody>
      </p:sp>
      <p:pic>
        <p:nvPicPr>
          <p:cNvPr id="7" name="Picture 2" descr="A Growth Mindset can help you be the best - Metrifit Ready to Perform">
            <a:extLst>
              <a:ext uri="{FF2B5EF4-FFF2-40B4-BE49-F238E27FC236}">
                <a16:creationId xmlns:a16="http://schemas.microsoft.com/office/drawing/2014/main" id="{929630F4-3E10-4A4A-AAAB-E098C8C4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8"/>
          <a:stretch/>
        </p:blipFill>
        <p:spPr bwMode="auto">
          <a:xfrm>
            <a:off x="555285" y="1321450"/>
            <a:ext cx="8476400" cy="409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49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33FEE6-0B60-4350-AE2B-BBAF547CE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Twinkl" pitchFamily="2" charset="0"/>
              </a:rPr>
              <a:t>We will identify</a:t>
            </a:r>
            <a:r>
              <a:rPr lang="en-GB" sz="1600" baseline="-25000" dirty="0">
                <a:latin typeface="Twinkl" pitchFamily="2" charset="0"/>
              </a:rPr>
              <a:t>1</a:t>
            </a:r>
            <a:r>
              <a:rPr lang="en-GB" sz="1600" dirty="0">
                <a:latin typeface="Twinkl" pitchFamily="2" charset="0"/>
              </a:rPr>
              <a:t> the expectations of this classroom </a:t>
            </a:r>
            <a:endParaRPr lang="en-AU" sz="1600" dirty="0"/>
          </a:p>
        </p:txBody>
      </p:sp>
      <p:sp>
        <p:nvSpPr>
          <p:cNvPr id="11" name="Google Shape;108;p18">
            <a:extLst>
              <a:ext uri="{FF2B5EF4-FFF2-40B4-BE49-F238E27FC236}">
                <a16:creationId xmlns:a16="http://schemas.microsoft.com/office/drawing/2014/main" id="{C87964AB-9D81-456E-B155-DFB7024A5A95}"/>
              </a:ext>
            </a:extLst>
          </p:cNvPr>
          <p:cNvSpPr txBox="1">
            <a:spLocks/>
          </p:cNvSpPr>
          <p:nvPr/>
        </p:nvSpPr>
        <p:spPr>
          <a:xfrm>
            <a:off x="572100" y="614050"/>
            <a:ext cx="84764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3600"/>
              <a:buFont typeface="PT Sans Narrow"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Twinkl" pitchFamily="2" charset="0"/>
                <a:sym typeface="PT Sans Narrow"/>
              </a:rPr>
              <a:t>Getting to know you survey</a:t>
            </a:r>
            <a:endParaRPr kumimoji="0" lang="en-AU" sz="3600" b="1" i="0" u="none" strike="noStrike" kern="0" cap="none" spc="0" normalizeH="0" baseline="0" noProof="0" dirty="0">
              <a:ln>
                <a:noFill/>
              </a:ln>
              <a:solidFill>
                <a:srgbClr val="EF6C00"/>
              </a:solidFill>
              <a:effectLst/>
              <a:uLnTx/>
              <a:uFillTx/>
              <a:latin typeface="Twinkl" pitchFamily="2" charset="0"/>
              <a:sym typeface="PT Sans Narr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A9C1A-BD42-4535-879D-AF331E6CB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2409825"/>
            <a:ext cx="7639050" cy="2733675"/>
          </a:xfrm>
          <a:prstGeom prst="rect">
            <a:avLst/>
          </a:prstGeom>
        </p:spPr>
      </p:pic>
      <p:pic>
        <p:nvPicPr>
          <p:cNvPr id="6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07D785AA-3DAA-451F-86AA-2C27EF0BB633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425455" y="1369623"/>
            <a:ext cx="181935" cy="1819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68B733B-30A8-49B6-A70A-B7A6D7B842D4}"/>
              </a:ext>
            </a:extLst>
          </p:cNvPr>
          <p:cNvSpPr/>
          <p:nvPr/>
        </p:nvSpPr>
        <p:spPr>
          <a:xfrm>
            <a:off x="7290186" y="577535"/>
            <a:ext cx="1527242" cy="1458821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FB0C80-B768-42FD-AB7B-F7910907D080}"/>
              </a:ext>
            </a:extLst>
          </p:cNvPr>
          <p:cNvSpPr/>
          <p:nvPr/>
        </p:nvSpPr>
        <p:spPr>
          <a:xfrm>
            <a:off x="7290186" y="577535"/>
            <a:ext cx="1527242" cy="1458821"/>
          </a:xfrm>
          <a:prstGeom prst="ellipse">
            <a:avLst/>
          </a:prstGeom>
          <a:solidFill>
            <a:srgbClr val="CF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77CE5-0DAE-4BBA-A675-B11F426AD4C6}"/>
              </a:ext>
            </a:extLst>
          </p:cNvPr>
          <p:cNvSpPr txBox="1"/>
          <p:nvPr/>
        </p:nvSpPr>
        <p:spPr>
          <a:xfrm>
            <a:off x="7440423" y="101352"/>
            <a:ext cx="1131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101395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33FEE6-0B60-4350-AE2B-BBAF547CE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Twinkl" pitchFamily="2" charset="0"/>
              </a:rPr>
              <a:t>We will identify</a:t>
            </a:r>
            <a:r>
              <a:rPr lang="en-GB" sz="1600" baseline="-25000" dirty="0">
                <a:latin typeface="Twinkl" pitchFamily="2" charset="0"/>
              </a:rPr>
              <a:t>1</a:t>
            </a:r>
            <a:r>
              <a:rPr lang="en-GB" sz="1600" dirty="0">
                <a:latin typeface="Twinkl" pitchFamily="2" charset="0"/>
              </a:rPr>
              <a:t> the expectations of this classroom </a:t>
            </a:r>
            <a:endParaRPr lang="en-AU" sz="1600" dirty="0"/>
          </a:p>
        </p:txBody>
      </p:sp>
      <p:sp>
        <p:nvSpPr>
          <p:cNvPr id="11" name="Google Shape;108;p18">
            <a:extLst>
              <a:ext uri="{FF2B5EF4-FFF2-40B4-BE49-F238E27FC236}">
                <a16:creationId xmlns:a16="http://schemas.microsoft.com/office/drawing/2014/main" id="{C87964AB-9D81-456E-B155-DFB7024A5A95}"/>
              </a:ext>
            </a:extLst>
          </p:cNvPr>
          <p:cNvSpPr txBox="1">
            <a:spLocks/>
          </p:cNvSpPr>
          <p:nvPr/>
        </p:nvSpPr>
        <p:spPr>
          <a:xfrm>
            <a:off x="572100" y="614050"/>
            <a:ext cx="84764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3600"/>
              <a:buFont typeface="PT Sans Narrow"/>
              <a:buNone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Twinkl" pitchFamily="2" charset="0"/>
                <a:sym typeface="PT Sans Narrow"/>
              </a:rPr>
              <a:t>What am I?</a:t>
            </a:r>
            <a:endParaRPr kumimoji="0" lang="en-AU" sz="3600" b="1" i="0" u="none" strike="noStrike" kern="0" cap="none" spc="0" normalizeH="0" baseline="0" noProof="0" dirty="0">
              <a:ln>
                <a:noFill/>
              </a:ln>
              <a:solidFill>
                <a:srgbClr val="EF6C00"/>
              </a:solidFill>
              <a:effectLst/>
              <a:uLnTx/>
              <a:uFillTx/>
              <a:latin typeface="Twinkl" pitchFamily="2" charset="0"/>
              <a:sym typeface="PT Sans Narrow"/>
            </a:endParaRPr>
          </a:p>
        </p:txBody>
      </p:sp>
      <p:pic>
        <p:nvPicPr>
          <p:cNvPr id="1026" name="Picture 2" descr="37 Who Am I Riddles - With Answers | Get Riddles">
            <a:extLst>
              <a:ext uri="{FF2B5EF4-FFF2-40B4-BE49-F238E27FC236}">
                <a16:creationId xmlns:a16="http://schemas.microsoft.com/office/drawing/2014/main" id="{E1AC9BE3-615D-4E96-BCB4-87F8DFFE9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21" y="1321450"/>
            <a:ext cx="4737757" cy="359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6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231800" y="231800"/>
            <a:ext cx="8675400" cy="469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524375" y="293325"/>
            <a:ext cx="81363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Happy Monkey"/>
                <a:ea typeface="Happy Monkey"/>
                <a:cs typeface="Happy Monkey"/>
                <a:sym typeface="Happy Monkey"/>
              </a:rPr>
              <a:t>Four Corners Game</a:t>
            </a:r>
            <a:endParaRPr sz="4500"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5" y="1551825"/>
            <a:ext cx="2674925" cy="29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3736250" y="1745225"/>
            <a:ext cx="5006400" cy="2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0000"/>
                </a:solidFill>
                <a:latin typeface="Happy Monkey"/>
                <a:ea typeface="Happy Monkey"/>
                <a:cs typeface="Happy Monkey"/>
                <a:sym typeface="Happy Monkey"/>
              </a:rPr>
              <a:t>Expectations:</a:t>
            </a:r>
            <a:endParaRPr sz="2300" b="1">
              <a:solidFill>
                <a:srgbClr val="FF0000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appy Monkey"/>
              <a:buAutoNum type="arabicPeriod"/>
            </a:pPr>
            <a:r>
              <a:rPr lang="en" sz="1800">
                <a:latin typeface="Happy Monkey"/>
                <a:ea typeface="Happy Monkey"/>
                <a:cs typeface="Happy Monkey"/>
                <a:sym typeface="Happy Monkey"/>
              </a:rPr>
              <a:t>Use the allocated think time to make your own decision</a:t>
            </a:r>
            <a:endParaRPr sz="1800"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appy Monkey"/>
              <a:buAutoNum type="arabicPeriod"/>
            </a:pPr>
            <a:r>
              <a:rPr lang="en" sz="1800">
                <a:latin typeface="Happy Monkey"/>
                <a:ea typeface="Happy Monkey"/>
                <a:cs typeface="Happy Monkey"/>
                <a:sym typeface="Happy Monkey"/>
              </a:rPr>
              <a:t>Move to your chosen corner on my instruction</a:t>
            </a:r>
            <a:endParaRPr sz="1800"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appy Monkey"/>
              <a:buAutoNum type="arabicPeriod"/>
            </a:pPr>
            <a:r>
              <a:rPr lang="en" sz="1800">
                <a:latin typeface="Happy Monkey"/>
                <a:ea typeface="Happy Monkey"/>
                <a:cs typeface="Happy Monkey"/>
                <a:sym typeface="Happy Monkey"/>
              </a:rPr>
              <a:t>Always walk quietly </a:t>
            </a:r>
            <a:endParaRPr sz="1800">
              <a:latin typeface="Happy Monkey"/>
              <a:ea typeface="Happy Monkey"/>
              <a:cs typeface="Happy Monkey"/>
              <a:sym typeface="Happy Monke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appy Monkey"/>
              <a:buAutoNum type="arabicPeriod"/>
            </a:pPr>
            <a:r>
              <a:rPr lang="en" sz="1800">
                <a:latin typeface="Happy Monkey"/>
                <a:ea typeface="Happy Monkey"/>
                <a:cs typeface="Happy Monkey"/>
                <a:sym typeface="Happy Monkey"/>
              </a:rPr>
              <a:t>You must pick from one of the answers given</a:t>
            </a:r>
            <a:endParaRPr sz="1800"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231800" y="231800"/>
            <a:ext cx="8675400" cy="469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1"/>
          <p:cNvSpPr txBox="1"/>
          <p:nvPr/>
        </p:nvSpPr>
        <p:spPr>
          <a:xfrm>
            <a:off x="524375" y="293325"/>
            <a:ext cx="81363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Happy Monkey"/>
                <a:ea typeface="Happy Monkey"/>
                <a:cs typeface="Happy Monkey"/>
                <a:sym typeface="Happy Monkey"/>
              </a:rPr>
              <a:t>What is your favourite season?</a:t>
            </a:r>
            <a:endParaRPr sz="3700"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20" y="1174222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452" y="1174223"/>
            <a:ext cx="2324128" cy="174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213" y="307836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4452" y="3039800"/>
            <a:ext cx="2510799" cy="18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348671" y="1506094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9900FF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1</a:t>
            </a:r>
            <a:endParaRPr sz="4600" b="1" dirty="0">
              <a:solidFill>
                <a:srgbClr val="9900FF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5121653" y="1545181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3C78D8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2</a:t>
            </a:r>
            <a:endParaRPr sz="4600" b="1" dirty="0">
              <a:solidFill>
                <a:srgbClr val="3C78D8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348225" y="360597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rgbClr val="46D246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3</a:t>
            </a:r>
            <a:endParaRPr sz="4600" b="1">
              <a:solidFill>
                <a:srgbClr val="46D246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121653" y="360597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FF9900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4</a:t>
            </a:r>
            <a:endParaRPr sz="4600" b="1" dirty="0">
              <a:solidFill>
                <a:srgbClr val="FF9900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231800" y="231800"/>
            <a:ext cx="8675400" cy="469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311350" y="293325"/>
            <a:ext cx="85959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latin typeface="Happy Monkey"/>
                <a:ea typeface="Happy Monkey"/>
                <a:cs typeface="Happy Monkey"/>
                <a:sym typeface="Happy Monkey"/>
              </a:rPr>
              <a:t>What do you like to do at lunch time?</a:t>
            </a:r>
            <a:endParaRPr sz="3700" dirty="0"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74375" y="150952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9900FF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1</a:t>
            </a:r>
            <a:endParaRPr sz="4600" b="1" dirty="0">
              <a:solidFill>
                <a:srgbClr val="9900FF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692825" y="160757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3C78D8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2</a:t>
            </a:r>
            <a:endParaRPr sz="4600" b="1" dirty="0">
              <a:solidFill>
                <a:srgbClr val="3C78D8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474375" y="3655662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rgbClr val="46D246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3</a:t>
            </a:r>
            <a:endParaRPr sz="4600" b="1">
              <a:solidFill>
                <a:srgbClr val="46D246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4692825" y="364472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FF9900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4</a:t>
            </a:r>
            <a:endParaRPr sz="4600" b="1" dirty="0">
              <a:solidFill>
                <a:srgbClr val="FF9900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650" y="1137675"/>
            <a:ext cx="2601450" cy="20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525" y="1217200"/>
            <a:ext cx="27622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5248937" y="3657600"/>
            <a:ext cx="3179100" cy="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FF00FF"/>
                </a:solidFill>
                <a:latin typeface="Happy Monkey"/>
                <a:ea typeface="Happy Monkey"/>
                <a:cs typeface="Happy Monkey"/>
                <a:sym typeface="Happy Monkey"/>
              </a:rPr>
              <a:t>Other</a:t>
            </a:r>
            <a:endParaRPr sz="3500" b="1" dirty="0">
              <a:solidFill>
                <a:srgbClr val="FF00FF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2050" name="Picture 2" descr="Talking to friends about health concerns - PH News Forums">
            <a:extLst>
              <a:ext uri="{FF2B5EF4-FFF2-40B4-BE49-F238E27FC236}">
                <a16:creationId xmlns:a16="http://schemas.microsoft.com/office/drawing/2014/main" id="{7B6F6ED9-D068-4DCB-B157-7EB0A0115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50" y="3181468"/>
            <a:ext cx="2497173" cy="16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231800" y="231800"/>
            <a:ext cx="8675400" cy="469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311350" y="293325"/>
            <a:ext cx="85959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Happy Monkey"/>
                <a:ea typeface="Happy Monkey"/>
                <a:cs typeface="Happy Monkey"/>
                <a:sym typeface="Happy Monkey"/>
              </a:rPr>
              <a:t>What is your favourite subject?</a:t>
            </a:r>
            <a:endParaRPr sz="3700"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348225" y="1519679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9900FF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1</a:t>
            </a:r>
            <a:endParaRPr sz="4600" b="1" dirty="0">
              <a:solidFill>
                <a:srgbClr val="9900FF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226225" y="160757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rgbClr val="3C78D8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2</a:t>
            </a:r>
            <a:endParaRPr sz="4600" b="1">
              <a:solidFill>
                <a:srgbClr val="3C78D8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348225" y="360597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rgbClr val="46D246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3</a:t>
            </a:r>
            <a:endParaRPr sz="4600" b="1">
              <a:solidFill>
                <a:srgbClr val="46D246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4226225" y="360597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FF9900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4</a:t>
            </a:r>
            <a:endParaRPr sz="4600" b="1" dirty="0">
              <a:solidFill>
                <a:srgbClr val="FF9900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875" y="1217200"/>
            <a:ext cx="2265802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245" y="1270625"/>
            <a:ext cx="3135250" cy="13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875" y="3133475"/>
            <a:ext cx="3294650" cy="14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8245" y="2996171"/>
            <a:ext cx="2322900" cy="17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/>
              <a:t>This slide is designed so that you can copy the </a:t>
            </a:r>
            <a:r>
              <a:rPr lang="en-AU" b="1"/>
              <a:t>prompt box</a:t>
            </a:r>
            <a:r>
              <a:rPr lang="en-AU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AU"/>
              <a:t>This slide is hidden and will not be included when presenting your lesson.</a:t>
            </a:r>
            <a:endParaRPr/>
          </a:p>
        </p:txBody>
      </p:sp>
      <p:graphicFrame>
        <p:nvGraphicFramePr>
          <p:cNvPr id="194" name="Google Shape;194;p33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5" name="Google Shape;195;p33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6" name="Google Shape;196;p33"/>
          <p:cNvGraphicFramePr/>
          <p:nvPr/>
        </p:nvGraphicFramePr>
        <p:xfrm>
          <a:off x="586550" y="2531575"/>
          <a:ext cx="1224575" cy="35049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7" name="Google Shape;197;p33"/>
          <p:cNvGraphicFramePr/>
          <p:nvPr/>
        </p:nvGraphicFramePr>
        <p:xfrm>
          <a:off x="586550" y="31772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8" name="Google Shape;198;p33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9" name="Google Shape;199;p33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0" name="Google Shape;200;p33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1" name="Google Shape;201;p33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231800" y="231800"/>
            <a:ext cx="8675400" cy="469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311350" y="293325"/>
            <a:ext cx="85959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Happy Monkey"/>
                <a:ea typeface="Happy Monkey"/>
                <a:cs typeface="Happy Monkey"/>
                <a:sym typeface="Happy Monkey"/>
              </a:rPr>
              <a:t>What do you like to do at home?</a:t>
            </a:r>
            <a:endParaRPr sz="3700"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98130" y="1460950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9900FF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1</a:t>
            </a:r>
            <a:endParaRPr sz="4600" b="1" dirty="0">
              <a:solidFill>
                <a:srgbClr val="9900FF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4226225" y="160757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rgbClr val="3C78D8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2</a:t>
            </a:r>
            <a:endParaRPr sz="4600" b="1">
              <a:solidFill>
                <a:srgbClr val="3C78D8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48225" y="3605975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rgbClr val="46D246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3</a:t>
            </a:r>
            <a:endParaRPr sz="4600" b="1">
              <a:solidFill>
                <a:srgbClr val="46D246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4226225" y="3567012"/>
            <a:ext cx="5817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dirty="0">
                <a:solidFill>
                  <a:srgbClr val="FF9900"/>
                </a:solidFill>
                <a:latin typeface="Londrina Sketch"/>
                <a:ea typeface="Londrina Sketch"/>
                <a:cs typeface="Londrina Sketch"/>
                <a:sym typeface="Londrina Sketch"/>
              </a:rPr>
              <a:t>4</a:t>
            </a:r>
            <a:endParaRPr sz="4600" b="1" dirty="0">
              <a:solidFill>
                <a:srgbClr val="FF9900"/>
              </a:solidFill>
              <a:latin typeface="Londrina Sketch"/>
              <a:ea typeface="Londrina Sketch"/>
              <a:cs typeface="Londrina Sketch"/>
              <a:sym typeface="Londrina Sketch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925" y="117431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924" y="3189199"/>
            <a:ext cx="2464030" cy="16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w to Get Baby to Sleep Through the Night | Parents">
            <a:extLst>
              <a:ext uri="{FF2B5EF4-FFF2-40B4-BE49-F238E27FC236}">
                <a16:creationId xmlns:a16="http://schemas.microsoft.com/office/drawing/2014/main" id="{2EC599A7-40A8-44EE-B4B7-D69C8B659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50" y="3074201"/>
            <a:ext cx="2695454" cy="178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Eat Healthy According to R.D.s, Healthy Eating Tips and Ideas | SELF">
            <a:extLst>
              <a:ext uri="{FF2B5EF4-FFF2-40B4-BE49-F238E27FC236}">
                <a16:creationId xmlns:a16="http://schemas.microsoft.com/office/drawing/2014/main" id="{B68E3C1A-53BA-4A8B-851A-59EB8D7C5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24" y="1059161"/>
            <a:ext cx="2955445" cy="19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39E059-20D5-469F-AC48-F47F6E985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550" y="332509"/>
            <a:ext cx="4679513" cy="2661900"/>
          </a:xfrm>
        </p:spPr>
        <p:txBody>
          <a:bodyPr/>
          <a:lstStyle/>
          <a:p>
            <a:pPr marL="114300" indent="0">
              <a:buNone/>
            </a:pPr>
            <a:r>
              <a:rPr lang="en-GB" sz="4800" dirty="0">
                <a:latin typeface="Twinkl" pitchFamily="2" charset="0"/>
              </a:rPr>
              <a:t>Line up in alphabetical order using your first name </a:t>
            </a:r>
            <a:r>
              <a:rPr lang="en-GB" sz="4800" b="1" dirty="0">
                <a:latin typeface="Twinkl" pitchFamily="2" charset="0"/>
              </a:rPr>
              <a:t>without talking</a:t>
            </a:r>
            <a:endParaRPr lang="en-GB" sz="4800" dirty="0">
              <a:latin typeface="Twinkl" pitchFamily="2" charset="0"/>
            </a:endParaRPr>
          </a:p>
          <a:p>
            <a:pPr marL="114300" indent="0">
              <a:buNone/>
            </a:pPr>
            <a:endParaRPr lang="en-AU" sz="1600" dirty="0"/>
          </a:p>
        </p:txBody>
      </p:sp>
      <p:pic>
        <p:nvPicPr>
          <p:cNvPr id="2050" name="Picture 2" descr="Among us - shhh by DigitalJuliArt | Redbubble | Laptop stickers, Wallpaper  stickers, Aesthetic stickers">
            <a:extLst>
              <a:ext uri="{FF2B5EF4-FFF2-40B4-BE49-F238E27FC236}">
                <a16:creationId xmlns:a16="http://schemas.microsoft.com/office/drawing/2014/main" id="{8ACF2AC5-3BF7-4471-B029-EE551CD0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076" y="332509"/>
            <a:ext cx="3939680" cy="3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48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AF5A8-6030-436D-B76F-A2089440B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370" y="982050"/>
            <a:ext cx="4635857" cy="3179400"/>
          </a:xfrm>
        </p:spPr>
        <p:txBody>
          <a:bodyPr/>
          <a:lstStyle/>
          <a:p>
            <a:pPr marL="152400" indent="0">
              <a:buNone/>
            </a:pPr>
            <a:r>
              <a:rPr lang="en-GB" sz="4000" dirty="0">
                <a:latin typeface="Twinkl" pitchFamily="2" charset="0"/>
              </a:rPr>
              <a:t>Acknowledgement of </a:t>
            </a:r>
            <a:br>
              <a:rPr lang="en-GB" sz="4000" dirty="0">
                <a:latin typeface="Twinkl" pitchFamily="2" charset="0"/>
              </a:rPr>
            </a:br>
            <a:r>
              <a:rPr lang="en-GB" sz="4000" dirty="0">
                <a:latin typeface="Twinkl" pitchFamily="2" charset="0"/>
              </a:rPr>
              <a:t>Country</a:t>
            </a:r>
            <a:endParaRPr lang="en-AU" sz="4000" dirty="0">
              <a:latin typeface="Twinkl" pitchFamily="2" charset="0"/>
            </a:endParaRPr>
          </a:p>
        </p:txBody>
      </p:sp>
      <p:pic>
        <p:nvPicPr>
          <p:cNvPr id="4" name="Picture 2" descr="People and Culture : Aboriginal and Torres Strait Islanders">
            <a:extLst>
              <a:ext uri="{FF2B5EF4-FFF2-40B4-BE49-F238E27FC236}">
                <a16:creationId xmlns:a16="http://schemas.microsoft.com/office/drawing/2014/main" id="{64084BE0-3C5B-4A55-A11A-C7C286EA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0"/>
            <a:ext cx="3767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4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46689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3600" dirty="0">
                <a:latin typeface="Twinkl" pitchFamily="2" charset="0"/>
              </a:rPr>
              <a:t>We will identify</a:t>
            </a:r>
            <a:r>
              <a:rPr lang="en-GB" sz="3600" baseline="-25000" dirty="0">
                <a:latin typeface="Twinkl" pitchFamily="2" charset="0"/>
              </a:rPr>
              <a:t>1</a:t>
            </a:r>
            <a:r>
              <a:rPr lang="en-GB" sz="3600" dirty="0">
                <a:latin typeface="Twinkl" pitchFamily="2" charset="0"/>
              </a:rPr>
              <a:t> the expectations of this classroom </a:t>
            </a:r>
          </a:p>
        </p:txBody>
      </p:sp>
      <p:graphicFrame>
        <p:nvGraphicFramePr>
          <p:cNvPr id="248" name="Google Shape;248;p41"/>
          <p:cNvGraphicFramePr/>
          <p:nvPr/>
        </p:nvGraphicFramePr>
        <p:xfrm>
          <a:off x="6693451" y="3825530"/>
          <a:ext cx="2134475" cy="92464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9" name="Google Shape;249;p41"/>
          <p:cNvGraphicFramePr/>
          <p:nvPr>
            <p:extLst>
              <p:ext uri="{D42A27DB-BD31-4B8C-83A1-F6EECF244321}">
                <p14:modId xmlns:p14="http://schemas.microsoft.com/office/powerpoint/2010/main" val="3494530869"/>
              </p:ext>
            </p:extLst>
          </p:nvPr>
        </p:nvGraphicFramePr>
        <p:xfrm>
          <a:off x="6693449" y="2892370"/>
          <a:ext cx="2134475" cy="86862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r>
                        <a:rPr lang="en-AU" sz="1100" u="none" strike="noStrike" cap="none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– </a:t>
                      </a:r>
                      <a:r>
                        <a:rPr lang="en-AU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to recognise something or someone </a:t>
                      </a:r>
                      <a:endParaRPr sz="11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0" name="Google Shape;250;p41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1" name="Google Shape;251;p41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{FF318AEC-5CEB-48AF-8040-DEED7DA7CA97}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100" b="1" u="none" strike="noStrike" cap="non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665CCD2F-353C-45F3-97EB-862131F2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491" y="108340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33FEE6-0B60-4350-AE2B-BBAF547CE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Twinkl" pitchFamily="2" charset="0"/>
              </a:rPr>
              <a:t>We will identify</a:t>
            </a:r>
            <a:r>
              <a:rPr lang="en-GB" sz="1600" baseline="-25000" dirty="0">
                <a:latin typeface="Twinkl" pitchFamily="2" charset="0"/>
              </a:rPr>
              <a:t>1</a:t>
            </a:r>
            <a:r>
              <a:rPr lang="en-GB" sz="1600" dirty="0">
                <a:latin typeface="Twinkl" pitchFamily="2" charset="0"/>
              </a:rPr>
              <a:t> the expectations of this classroom </a:t>
            </a:r>
            <a:endParaRPr lang="en-A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0CCC4-951D-4968-BE0E-0DD889EF01AD}"/>
              </a:ext>
            </a:extLst>
          </p:cNvPr>
          <p:cNvSpPr txBox="1"/>
          <p:nvPr/>
        </p:nvSpPr>
        <p:spPr>
          <a:xfrm>
            <a:off x="5443269" y="108422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4200" b="1" i="0" u="none" strike="noStrike" kern="0" cap="none" spc="0" normalizeH="0" baseline="0" noProof="0" dirty="0">
                <a:ln>
                  <a:noFill/>
                </a:ln>
                <a:solidFill>
                  <a:srgbClr val="EF6C00"/>
                </a:solidFill>
                <a:effectLst/>
                <a:uLnTx/>
                <a:uFillTx/>
                <a:latin typeface="Twinkl" pitchFamily="2" charset="0"/>
                <a:sym typeface="PT Sans Narrow"/>
              </a:rPr>
              <a:t>About Me</a:t>
            </a:r>
            <a:endParaRPr lang="en-AU" dirty="0">
              <a:latin typeface="Twinkl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06C2C5-2AAF-4456-A29A-37C51548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0" y="797156"/>
            <a:ext cx="4080294" cy="408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73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Is Listening to Music Good For Your Health? | Time">
            <a:extLst>
              <a:ext uri="{FF2B5EF4-FFF2-40B4-BE49-F238E27FC236}">
                <a16:creationId xmlns:a16="http://schemas.microsoft.com/office/drawing/2014/main" id="{2C02E605-1092-4354-A97C-7EAAEB289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53" y="4016129"/>
            <a:ext cx="1896105" cy="12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ow Friends ruined TV comedy - Vox">
            <a:extLst>
              <a:ext uri="{FF2B5EF4-FFF2-40B4-BE49-F238E27FC236}">
                <a16:creationId xmlns:a16="http://schemas.microsoft.com/office/drawing/2014/main" id="{1418258D-C9D3-46DE-B268-FEB140D3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10" y="4098442"/>
            <a:ext cx="2194290" cy="109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placement Netball Hoop Net | Netball Equipment | Net World Sports">
            <a:extLst>
              <a:ext uri="{FF2B5EF4-FFF2-40B4-BE49-F238E27FC236}">
                <a16:creationId xmlns:a16="http://schemas.microsoft.com/office/drawing/2014/main" id="{A58D2A77-0A93-4F0F-90B0-D1D9CFDE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90" y="3398808"/>
            <a:ext cx="1744687" cy="17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untold truth of McDonald's McFlurry">
            <a:extLst>
              <a:ext uri="{FF2B5EF4-FFF2-40B4-BE49-F238E27FC236}">
                <a16:creationId xmlns:a16="http://schemas.microsoft.com/office/drawing/2014/main" id="{D5D9EA71-5771-4E99-BA92-5352617B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53" y="2571747"/>
            <a:ext cx="1469493" cy="82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thematics: forget simplicity, the abstract is beautiful - and important">
            <a:extLst>
              <a:ext uri="{FF2B5EF4-FFF2-40B4-BE49-F238E27FC236}">
                <a16:creationId xmlns:a16="http://schemas.microsoft.com/office/drawing/2014/main" id="{CB5AA92A-B233-4386-AF9E-9DCE96AA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91" y="-3"/>
            <a:ext cx="386000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FAAF03-4653-42B6-86DC-1DE8082B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7C752-4405-47E6-99BE-7B97CC624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 bridge over a body of water&#10;&#10;Description automatically generated">
            <a:extLst>
              <a:ext uri="{FF2B5EF4-FFF2-40B4-BE49-F238E27FC236}">
                <a16:creationId xmlns:a16="http://schemas.microsoft.com/office/drawing/2014/main" id="{ED880293-1156-423A-BC01-7AF8B38F7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840" y="-2"/>
            <a:ext cx="2109160" cy="2812213"/>
          </a:xfrm>
          <a:prstGeom prst="rect">
            <a:avLst/>
          </a:prstGeom>
        </p:spPr>
      </p:pic>
      <p:pic>
        <p:nvPicPr>
          <p:cNvPr id="7" name="Picture 6" descr="A dog wearing a hat&#10;&#10;Description automatically generated">
            <a:extLst>
              <a:ext uri="{FF2B5EF4-FFF2-40B4-BE49-F238E27FC236}">
                <a16:creationId xmlns:a16="http://schemas.microsoft.com/office/drawing/2014/main" id="{07E37360-0B04-4050-B425-115064849A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642938" y="642937"/>
            <a:ext cx="5143500" cy="3857625"/>
          </a:xfrm>
          <a:prstGeom prst="rect">
            <a:avLst/>
          </a:prstGeom>
        </p:spPr>
      </p:pic>
      <p:pic>
        <p:nvPicPr>
          <p:cNvPr id="4098" name="Picture 2" descr="Electrics and Electronics Archives - Alloy Wire International">
            <a:extLst>
              <a:ext uri="{FF2B5EF4-FFF2-40B4-BE49-F238E27FC236}">
                <a16:creationId xmlns:a16="http://schemas.microsoft.com/office/drawing/2014/main" id="{21C55BB2-186E-4579-89D4-248B3185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152" y="2571747"/>
            <a:ext cx="3970848" cy="15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8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33FEE6-0B60-4350-AE2B-BBAF547CE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Twinkl" pitchFamily="2" charset="0"/>
              </a:rPr>
              <a:t>We will identify</a:t>
            </a:r>
            <a:r>
              <a:rPr lang="en-GB" sz="1600" baseline="-25000" dirty="0">
                <a:latin typeface="Twinkl" pitchFamily="2" charset="0"/>
              </a:rPr>
              <a:t>1</a:t>
            </a:r>
            <a:r>
              <a:rPr lang="en-GB" sz="1600" dirty="0">
                <a:latin typeface="Twinkl" pitchFamily="2" charset="0"/>
              </a:rPr>
              <a:t> the expectations of this classroom 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737AF-2849-45F4-947C-FBCD1FD743A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8349910" cy="4065600"/>
          </a:xfrm>
        </p:spPr>
        <p:txBody>
          <a:bodyPr/>
          <a:lstStyle/>
          <a:p>
            <a:pPr marL="114300" indent="0">
              <a:buNone/>
            </a:pPr>
            <a:r>
              <a:rPr lang="en-GB" sz="2400" dirty="0">
                <a:latin typeface="Twinkl" pitchFamily="2" charset="0"/>
              </a:rPr>
              <a:t>What does a successful classroom look like? </a:t>
            </a:r>
          </a:p>
          <a:p>
            <a:pPr marL="114300" indent="0">
              <a:buNone/>
            </a:pPr>
            <a:endParaRPr lang="en-AU" sz="2400" dirty="0">
              <a:latin typeface="Twinkl" pitchFamily="2" charset="0"/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2E0132B2-286B-4B9E-B8D0-D57E84CC6CEA}"/>
              </a:ext>
            </a:extLst>
          </p:cNvPr>
          <p:cNvSpPr/>
          <p:nvPr/>
        </p:nvSpPr>
        <p:spPr>
          <a:xfrm>
            <a:off x="552550" y="1478838"/>
            <a:ext cx="2430600" cy="3381088"/>
          </a:xfrm>
          <a:prstGeom prst="flowChartAlternateProcess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84;p15">
            <a:extLst>
              <a:ext uri="{FF2B5EF4-FFF2-40B4-BE49-F238E27FC236}">
                <a16:creationId xmlns:a16="http://schemas.microsoft.com/office/drawing/2014/main" id="{E1DAA7EA-A45C-45CE-B020-3589584FD1F0}"/>
              </a:ext>
            </a:extLst>
          </p:cNvPr>
          <p:cNvSpPr txBox="1"/>
          <p:nvPr/>
        </p:nvSpPr>
        <p:spPr>
          <a:xfrm>
            <a:off x="806525" y="1580947"/>
            <a:ext cx="1732500" cy="3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STUDENTS</a:t>
            </a:r>
            <a:endParaRPr sz="18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85;p15">
            <a:extLst>
              <a:ext uri="{FF2B5EF4-FFF2-40B4-BE49-F238E27FC236}">
                <a16:creationId xmlns:a16="http://schemas.microsoft.com/office/drawing/2014/main" id="{6CA518BE-4974-4851-AE8F-CFA0B9B9649A}"/>
              </a:ext>
            </a:extLst>
          </p:cNvPr>
          <p:cNvSpPr/>
          <p:nvPr/>
        </p:nvSpPr>
        <p:spPr>
          <a:xfrm>
            <a:off x="3444725" y="1496363"/>
            <a:ext cx="2430600" cy="3381088"/>
          </a:xfrm>
          <a:prstGeom prst="flowChartAlternateProcess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86;p15">
            <a:extLst>
              <a:ext uri="{FF2B5EF4-FFF2-40B4-BE49-F238E27FC236}">
                <a16:creationId xmlns:a16="http://schemas.microsoft.com/office/drawing/2014/main" id="{A45579FE-46C5-4E2A-B384-14118DFA4B69}"/>
              </a:ext>
            </a:extLst>
          </p:cNvPr>
          <p:cNvSpPr/>
          <p:nvPr/>
        </p:nvSpPr>
        <p:spPr>
          <a:xfrm>
            <a:off x="6260700" y="1496363"/>
            <a:ext cx="2430600" cy="3381088"/>
          </a:xfrm>
          <a:prstGeom prst="flowChartAlternateProcess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87;p15">
            <a:extLst>
              <a:ext uri="{FF2B5EF4-FFF2-40B4-BE49-F238E27FC236}">
                <a16:creationId xmlns:a16="http://schemas.microsoft.com/office/drawing/2014/main" id="{B53B7792-2964-44CE-A646-0C5DDFA07A84}"/>
              </a:ext>
            </a:extLst>
          </p:cNvPr>
          <p:cNvSpPr txBox="1"/>
          <p:nvPr/>
        </p:nvSpPr>
        <p:spPr>
          <a:xfrm>
            <a:off x="3692106" y="1580947"/>
            <a:ext cx="1915063" cy="3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CLASSMATES</a:t>
            </a:r>
            <a:endParaRPr sz="18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88;p15">
            <a:extLst>
              <a:ext uri="{FF2B5EF4-FFF2-40B4-BE49-F238E27FC236}">
                <a16:creationId xmlns:a16="http://schemas.microsoft.com/office/drawing/2014/main" id="{14255997-F0BA-424A-A8B2-761FA576C769}"/>
              </a:ext>
            </a:extLst>
          </p:cNvPr>
          <p:cNvSpPr txBox="1"/>
          <p:nvPr/>
        </p:nvSpPr>
        <p:spPr>
          <a:xfrm>
            <a:off x="6541450" y="1580947"/>
            <a:ext cx="1732500" cy="3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TEACHER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4" name="Picture 2" descr="A chemical engineer and the invention of the Post-it Note (Day 170) – IChemE">
            <a:extLst>
              <a:ext uri="{FF2B5EF4-FFF2-40B4-BE49-F238E27FC236}">
                <a16:creationId xmlns:a16="http://schemas.microsoft.com/office/drawing/2014/main" id="{2BBBD02D-ABC9-4789-AD78-378E86C78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075" y="88163"/>
            <a:ext cx="1290425" cy="129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8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B33FEE6-0B60-4350-AE2B-BBAF547CE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Twinkl" pitchFamily="2" charset="0"/>
              </a:rPr>
              <a:t>We will identify</a:t>
            </a:r>
            <a:r>
              <a:rPr lang="en-GB" sz="1600" baseline="-25000" dirty="0">
                <a:latin typeface="Twinkl" pitchFamily="2" charset="0"/>
              </a:rPr>
              <a:t>1</a:t>
            </a:r>
            <a:r>
              <a:rPr lang="en-GB" sz="1600" dirty="0">
                <a:latin typeface="Twinkl" pitchFamily="2" charset="0"/>
              </a:rPr>
              <a:t> the expectations of this classroom 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737AF-2849-45F4-947C-FBCD1FD743A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11850"/>
            <a:ext cx="8349910" cy="4065600"/>
          </a:xfrm>
        </p:spPr>
        <p:txBody>
          <a:bodyPr/>
          <a:lstStyle/>
          <a:p>
            <a:pPr marL="114300" indent="0">
              <a:buNone/>
            </a:pPr>
            <a:r>
              <a:rPr lang="en-GB" sz="2800" b="1" dirty="0">
                <a:solidFill>
                  <a:schemeClr val="accent4">
                    <a:lumMod val="75000"/>
                  </a:schemeClr>
                </a:solidFill>
                <a:latin typeface="Twinkl" pitchFamily="2" charset="0"/>
              </a:rPr>
              <a:t>Class Expectations </a:t>
            </a:r>
            <a:endParaRPr lang="en-AU" sz="2800" b="1" dirty="0">
              <a:solidFill>
                <a:schemeClr val="accent4">
                  <a:lumMod val="75000"/>
                </a:schemeClr>
              </a:solidFill>
              <a:latin typeface="Twinkl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6FAA7-C45B-4176-AAE4-B851DB5B78EE}"/>
              </a:ext>
            </a:extLst>
          </p:cNvPr>
          <p:cNvSpPr txBox="1"/>
          <p:nvPr/>
        </p:nvSpPr>
        <p:spPr>
          <a:xfrm>
            <a:off x="3390400" y="1537801"/>
            <a:ext cx="533975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>
                <a:latin typeface="Twinkl" pitchFamily="2" charset="0"/>
              </a:rPr>
              <a:t>Phones off and away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>
                <a:latin typeface="Twinkl" pitchFamily="2" charset="0"/>
              </a:rPr>
              <a:t>No food or gum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>
                <a:latin typeface="Twinkl" pitchFamily="2" charset="0"/>
              </a:rPr>
              <a:t>Follow instructions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>
                <a:latin typeface="Twinkl" pitchFamily="2" charset="0"/>
              </a:rPr>
              <a:t>No hats and correct uniform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>
                <a:latin typeface="Twinkl" pitchFamily="2" charset="0"/>
              </a:rPr>
              <a:t>No earphones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>
                <a:latin typeface="Twinkl" pitchFamily="2" charset="0"/>
              </a:rPr>
              <a:t>Appropriate language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>
                <a:latin typeface="Twinkl" pitchFamily="2" charset="0"/>
              </a:rPr>
              <a:t>Be on time </a:t>
            </a:r>
          </a:p>
        </p:txBody>
      </p:sp>
      <p:pic>
        <p:nvPicPr>
          <p:cNvPr id="17" name="Google Shape;103;p17">
            <a:extLst>
              <a:ext uri="{FF2B5EF4-FFF2-40B4-BE49-F238E27FC236}">
                <a16:creationId xmlns:a16="http://schemas.microsoft.com/office/drawing/2014/main" id="{E59FAD2E-1E7E-4EBC-B485-3DAC806F8D4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6572" y="1380150"/>
            <a:ext cx="2965311" cy="369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Google Shape;198;p33">
            <a:extLst>
              <a:ext uri="{FF2B5EF4-FFF2-40B4-BE49-F238E27FC236}">
                <a16:creationId xmlns:a16="http://schemas.microsoft.com/office/drawing/2014/main" id="{42FD4891-6843-4401-9D06-B95B028D2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049479"/>
              </p:ext>
            </p:extLst>
          </p:nvPr>
        </p:nvGraphicFramePr>
        <p:xfrm>
          <a:off x="6911180" y="206352"/>
          <a:ext cx="2134475" cy="1645860"/>
        </p:xfrm>
        <a:graphic>
          <a:graphicData uri="http://schemas.openxmlformats.org/drawingml/2006/table">
            <a:tbl>
              <a:tblPr>
                <a:noFill/>
                <a:tableStyleId>{49FEEF69-42BF-4F7F-8992-36E579A8A738}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are rules important?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some rules you follow at home?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are rules important at the airport? Movie theatre? </a:t>
                      </a:r>
                      <a:endParaRPr sz="12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9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7EC4BE7-8860-42D2-97BD-339FF7009B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35F90-0012-4B60-AD48-3888FEB396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9EF4C3-8A3C-45DB-B1DB-A040E4DEE0A4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2927</TotalTime>
  <Words>644</Words>
  <Application>Microsoft Office PowerPoint</Application>
  <PresentationFormat>On-screen Show (16:9)</PresentationFormat>
  <Paragraphs>113</Paragraphs>
  <Slides>20</Slides>
  <Notes>11</Notes>
  <HiddenSlides>6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Twinkl</vt:lpstr>
      <vt:lpstr>Londrina Sketch</vt:lpstr>
      <vt:lpstr>Avenir Next LT Pro</vt:lpstr>
      <vt:lpstr>PT Sans Narrow</vt:lpstr>
      <vt:lpstr>Open Sans</vt:lpstr>
      <vt:lpstr>Century Gothic</vt:lpstr>
      <vt:lpstr>Happy Monkey</vt:lpstr>
      <vt:lpstr>Arial</vt:lpstr>
      <vt:lpstr>Calibri</vt:lpstr>
      <vt:lpstr>Simple Light</vt:lpstr>
      <vt:lpstr>Simple Light</vt:lpstr>
      <vt:lpstr>ASC EDI Template</vt:lpstr>
      <vt:lpstr>Welcome to Science</vt:lpstr>
      <vt:lpstr>PowerPoint Presentation</vt:lpstr>
      <vt:lpstr>PowerPoint Presentation</vt:lpstr>
      <vt:lpstr>PowerPoint Presentation</vt:lpstr>
      <vt:lpstr>We will identify1 the expectations of this classroom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FACT CHECKER</dc:title>
  <cp:lastModifiedBy>Sarina Watson</cp:lastModifiedBy>
  <cp:revision>21</cp:revision>
  <dcterms:modified xsi:type="dcterms:W3CDTF">2024-11-05T08:05:37Z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